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36"/>
  </p:notesMasterIdLst>
  <p:sldIdLst>
    <p:sldId id="256" r:id="rId2"/>
    <p:sldId id="300" r:id="rId3"/>
    <p:sldId id="301" r:id="rId4"/>
    <p:sldId id="296" r:id="rId5"/>
    <p:sldId id="295" r:id="rId6"/>
    <p:sldId id="298" r:id="rId7"/>
    <p:sldId id="299" r:id="rId8"/>
    <p:sldId id="318" r:id="rId9"/>
    <p:sldId id="297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317" r:id="rId21"/>
    <p:sldId id="276" r:id="rId22"/>
    <p:sldId id="279" r:id="rId23"/>
    <p:sldId id="280" r:id="rId24"/>
    <p:sldId id="285" r:id="rId25"/>
    <p:sldId id="302" r:id="rId26"/>
    <p:sldId id="303" r:id="rId27"/>
    <p:sldId id="286" r:id="rId28"/>
    <p:sldId id="305" r:id="rId29"/>
    <p:sldId id="306" r:id="rId30"/>
    <p:sldId id="307" r:id="rId31"/>
    <p:sldId id="308" r:id="rId32"/>
    <p:sldId id="309" r:id="rId33"/>
    <p:sldId id="310" r:id="rId34"/>
    <p:sldId id="275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438A"/>
    <a:srgbClr val="FAB63D"/>
    <a:srgbClr val="E76323"/>
    <a:srgbClr val="15AED1"/>
    <a:srgbClr val="4244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72" autoAdjust="0"/>
    <p:restoredTop sz="94660"/>
  </p:normalViewPr>
  <p:slideViewPr>
    <p:cSldViewPr snapToGrid="0">
      <p:cViewPr varScale="1">
        <p:scale>
          <a:sx n="72" d="100"/>
          <a:sy n="72" d="100"/>
        </p:scale>
        <p:origin x="67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10D69A-6873-429B-ADA2-D86E8F693CE0}" type="datetimeFigureOut">
              <a:rPr lang="pt-BR" smtClean="0"/>
              <a:t>10/01/2022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01DDF4-07F3-49E9-A820-547702E10C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7071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6252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2426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8547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9890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6466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844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5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2049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59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7958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307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3291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0355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212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0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7963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451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5603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211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3518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283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923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433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9179D5D-A8CD-49B2-8BFF-67718239F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F08CCED-CBFA-4485-B49F-6581D5443D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960" y="5639540"/>
            <a:ext cx="1081426" cy="70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84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917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9179D5D-A8CD-49B2-8BFF-67718239F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37156FD-F487-495B-A5C3-68045BE51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A7C4FE6-9E53-49E9-85E6-B5066BDC34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F812082-D991-4C11-81BE-6714C045FF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8438124-36A1-4911-9C0D-BC5724BA287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5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84C86D0A-1BF2-428A-8E4F-BE388FB499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E162B7A-E477-40E0-96C1-EB4B0829C8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097567-1D36-41F1-800D-0FC3CE07243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0224B3D-2038-40AD-9F50-CF391D786A7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63E55CA-4DE2-4853-B76D-E33EA5861BD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B034051-E3FC-40C2-821B-B5C2589D76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F0572CA-95DA-4A66-A46A-099FFA53C0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370AF79-B607-4629-873B-BCC4142056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176A966-0AAC-40DB-8C6B-4AC73253C8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DD94B1E-EE76-44B7-AE55-5F6873FAC91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9179ADB-9C63-49A8-AE70-4535D1698A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B755151-65C3-47AA-9133-AFD62E82D7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3291734-13DB-4B76-8E33-13C45878C1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E7E2B4-E6D5-4E6C-BAB2-97F2AAB583B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D6F1ADE-51D3-4E57-B59B-778C7C2FB9B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6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F16A4AE-6841-4942-958A-726DDF59EE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6A5A762-992E-4C93-A3FD-89221B389A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A1A649-BD1C-4E17-98CE-249591CA6BC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742DAF3-97E6-41B3-84E3-E731577874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57B744F-48F2-4DCC-8035-4030A870A6F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9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014E0954-EAF1-44F5-8AEE-8B852139D3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4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667F087-E41C-43EE-B15C-00F5298443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BA49F3C-9C2A-442D-943A-75BECA274B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A532A61-9CB2-4F62-AE45-7F2C6A71DD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FC8721F-6A09-4F7D-807C-75DAA64846C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3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6893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E0E742F-B37D-4EE4-B6EC-8F3E53229C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EC834DF-1353-4883-B5BE-9A256DD7A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2556AD1-6155-448E-84B4-E7ED415DFB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D3276AD-D772-4064-BF7B-A82E18CD21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D086FF9-2AA2-4CB8-8ED4-BCFC9DF295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5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CE72CB75-0C4E-4C80-9D71-72E2E42B59D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330DC4D-8F75-4877-8DD9-78D88EE1BB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1172667-28A7-47CD-BBCB-28ECB9A2B6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C92734B-BF7D-4D6D-ACB5-DCA63ACF6F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11DEF9E-EB9C-45E5-9604-FE5A58F2E0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20" name="Espaço Reservado para Imagem 4">
            <a:extLst>
              <a:ext uri="{FF2B5EF4-FFF2-40B4-BE49-F238E27FC236}">
                <a16:creationId xmlns:a16="http://schemas.microsoft.com/office/drawing/2014/main" id="{CFE5D432-6F55-49DD-B1CE-0DC8BA65EB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6254" y="541981"/>
            <a:ext cx="4402946" cy="558165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1" name="Espaço Reservado para Imagem 4">
            <a:extLst>
              <a:ext uri="{FF2B5EF4-FFF2-40B4-BE49-F238E27FC236}">
                <a16:creationId xmlns:a16="http://schemas.microsoft.com/office/drawing/2014/main" id="{203766BB-DB47-4E7C-B6F0-1837ED8B70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31377" y="533400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2" name="Espaço Reservado para Imagem 4">
            <a:extLst>
              <a:ext uri="{FF2B5EF4-FFF2-40B4-BE49-F238E27FC236}">
                <a16:creationId xmlns:a16="http://schemas.microsoft.com/office/drawing/2014/main" id="{15687480-EFD5-46A7-9C5C-E92F5C4326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31377" y="3495675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590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C7CFCBE-1795-4814-9CA5-63EE788E90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9D17039-45F2-4D6B-8D3C-552551612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C6B8D1D-023E-4BB3-AB42-36DF549DFD5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155352-B7A7-496B-869A-209C2BECAE1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83A90EE-B149-49F5-8374-BD1A1224CE3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7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A2D1F8F-5FF5-4106-BB02-2322D19AC2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04C7B34-CBF4-480B-AE8F-9B7E06DB7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687A2A3-3BEC-4A24-8E86-2BB82BCD1B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EC1C5D6-A0C2-40AB-B077-EE891EAE48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7CDA43F-4291-430B-9158-05DF217E33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056689A-3A12-49E5-BC8B-1260655411A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12D3A29-7C09-4954-89AB-ADB3DFF9ED64}"/>
              </a:ext>
            </a:extLst>
          </p:cNvPr>
          <p:cNvSpPr/>
          <p:nvPr userDrawn="1"/>
        </p:nvSpPr>
        <p:spPr>
          <a:xfrm>
            <a:off x="626253" y="533400"/>
            <a:ext cx="10975197" cy="558165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EF237E-0123-4DCA-B614-FD7509CCC6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F2435BA-1C8E-4991-9A46-B09DA3E87F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E9FB71A-5B5B-4896-A797-E2C1B9962D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00F02F2-01FA-47A9-89EE-974314679DE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12" name="Espaço Reservado para Mídia 11">
            <a:extLst>
              <a:ext uri="{FF2B5EF4-FFF2-40B4-BE49-F238E27FC236}">
                <a16:creationId xmlns:a16="http://schemas.microsoft.com/office/drawing/2014/main" id="{9264AF54-7250-45CA-98B5-D4F1EFCFF891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625475" y="533400"/>
            <a:ext cx="10975975" cy="5581650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vídeo</a:t>
            </a:r>
          </a:p>
        </p:txBody>
      </p:sp>
    </p:spTree>
    <p:extLst>
      <p:ext uri="{BB962C8B-B14F-4D97-AF65-F5344CB8AC3E}">
        <p14:creationId xmlns:p14="http://schemas.microsoft.com/office/powerpoint/2010/main" val="254728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8CD220F-6851-4DD1-A105-F8210E32EF5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4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 descr="Senac">
            <a:extLst>
              <a:ext uri="{FF2B5EF4-FFF2-40B4-BE49-F238E27FC236}">
                <a16:creationId xmlns:a16="http://schemas.microsoft.com/office/drawing/2014/main" id="{A34904F6-0A25-48AC-8173-1609238D39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071" y="2361393"/>
            <a:ext cx="2101858" cy="1373214"/>
          </a:xfrm>
          <a:prstGeom prst="rect">
            <a:avLst/>
          </a:prstGeom>
        </p:spPr>
      </p:pic>
      <p:pic>
        <p:nvPicPr>
          <p:cNvPr id="5" name="Imagem 4" descr="Siga o Senac em Minas nas Redes Sociais:&#10;&#10;Facebook&#10;Instagram&#10;Tik Tok&#10;Twitter&#10;LinkedIn&#10;YouTube">
            <a:extLst>
              <a:ext uri="{FF2B5EF4-FFF2-40B4-BE49-F238E27FC236}">
                <a16:creationId xmlns:a16="http://schemas.microsoft.com/office/drawing/2014/main" id="{3F36380C-B260-4FCB-A0EB-A5813AF789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944" y="4250434"/>
            <a:ext cx="3948113" cy="127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3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128588"/>
            <a:ext cx="10970684" cy="1433512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0"/>
          </p:nvPr>
        </p:nvSpPr>
        <p:spPr>
          <a:xfrm>
            <a:off x="609601" y="6245226"/>
            <a:ext cx="2842684" cy="474663"/>
          </a:xfrm>
        </p:spPr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idx="11"/>
          </p:nvPr>
        </p:nvSpPr>
        <p:spPr>
          <a:xfrm>
            <a:off x="4165601" y="6245226"/>
            <a:ext cx="3858684" cy="474663"/>
          </a:xfrm>
        </p:spPr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>
          <a:xfrm>
            <a:off x="8737601" y="6245226"/>
            <a:ext cx="2842684" cy="474663"/>
          </a:xfrm>
        </p:spPr>
        <p:txBody>
          <a:bodyPr/>
          <a:lstStyle>
            <a:lvl1pPr>
              <a:defRPr/>
            </a:lvl1pPr>
          </a:lstStyle>
          <a:p>
            <a:fld id="{72598057-C4B5-4472-9EA7-167F1637A7C2}" type="slidenum">
              <a:rPr lang="pt-BR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2233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86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844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306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550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43B33B6-BAFD-4E06-8AEA-88ED8BB4180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6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6F46554-9801-4155-8EF3-860B1D5E3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31DDD21-4FDB-4B26-8E17-EDBD4822B0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0F1B308-AF0E-4B41-A733-CF0C0837CF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B9AD97B-48C1-43F2-8E9E-5D6C790B00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02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10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Relationship Id="rId30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367863B-65C3-406B-AE15-26DEF34FE7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99866C6-49C9-4494-B432-818F2DAD37A3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B5A3B87-E033-4DCA-B5D6-B8E3AC6C92BE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7088810-F2BB-47CB-850B-403EEF8AB454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85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80" r:id="rId13"/>
    <p:sldLayoutId id="2147483664" r:id="rId14"/>
    <p:sldLayoutId id="2147483652" r:id="rId15"/>
    <p:sldLayoutId id="2147483653" r:id="rId16"/>
    <p:sldLayoutId id="2147483654" r:id="rId17"/>
    <p:sldLayoutId id="2147483656" r:id="rId18"/>
    <p:sldLayoutId id="2147483660" r:id="rId19"/>
    <p:sldLayoutId id="2147483661" r:id="rId20"/>
    <p:sldLayoutId id="2147483657" r:id="rId21"/>
    <p:sldLayoutId id="2147483658" r:id="rId22"/>
    <p:sldLayoutId id="2147483659" r:id="rId23"/>
    <p:sldLayoutId id="2147483662" r:id="rId24"/>
    <p:sldLayoutId id="2147483663" r:id="rId25"/>
    <p:sldLayoutId id="2147483681" r:id="rId26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6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27.png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5" Type="http://schemas.openxmlformats.org/officeDocument/2006/relationships/hyperlink" Target="http://www.pfsense.org/" TargetMode="Externa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4367D24-7AF2-4F5B-B374-6A582E9DA0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78"/>
          <a:stretch/>
        </p:blipFill>
        <p:spPr>
          <a:xfrm>
            <a:off x="8507767" y="3277718"/>
            <a:ext cx="2135203" cy="33448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42F9330-559C-4742-90BF-B61030DA34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22"/>
          <a:stretch/>
        </p:blipFill>
        <p:spPr>
          <a:xfrm>
            <a:off x="8271811" y="3094511"/>
            <a:ext cx="2748337" cy="33448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402BDD5-0769-40F0-8804-57106015E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737" y="4671604"/>
            <a:ext cx="2135203" cy="514507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787914A5-3D87-4883-9FAC-654357185B2D}"/>
              </a:ext>
            </a:extLst>
          </p:cNvPr>
          <p:cNvSpPr txBox="1">
            <a:spLocks/>
          </p:cNvSpPr>
          <p:nvPr/>
        </p:nvSpPr>
        <p:spPr>
          <a:xfrm>
            <a:off x="193815" y="5391949"/>
            <a:ext cx="4757531" cy="31954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MONITORAMENTO E FERRAMENTAS</a:t>
            </a:r>
          </a:p>
        </p:txBody>
      </p:sp>
    </p:spTree>
    <p:extLst>
      <p:ext uri="{BB962C8B-B14F-4D97-AF65-F5344CB8AC3E}">
        <p14:creationId xmlns:p14="http://schemas.microsoft.com/office/powerpoint/2010/main" val="310012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1524001" y="549275"/>
            <a:ext cx="2555875" cy="714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398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1524000" y="1"/>
            <a:ext cx="5219700" cy="52540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spcBef>
                <a:spcPts val="1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Conceito</a:t>
            </a:r>
          </a:p>
        </p:txBody>
      </p:sp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1919288" y="1052514"/>
            <a:ext cx="7993062" cy="502663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spcBef>
                <a:spcPts val="1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 Segundo os autores, </a:t>
            </a:r>
            <a:r>
              <a:rPr lang="pt-BR" sz="2400" b="1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Cheswick e Bellovin, um </a:t>
            </a:r>
            <a:r>
              <a:rPr lang="pt-BR" sz="24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firewall</a:t>
            </a:r>
            <a:r>
              <a:rPr lang="pt-BR" sz="2400" b="1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 é uma coleção de componentes ou um sistema localizado entre duas redes e que possui as seguintes propriedades:</a:t>
            </a:r>
          </a:p>
          <a:p>
            <a:pPr lvl="1">
              <a:spcBef>
                <a:spcPts val="1250"/>
              </a:spcBef>
              <a:buBlip>
                <a:blip r:embed="rId4"/>
              </a:buBlip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1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Todo o tráfego entrante e sainte, obrigatoriamente, deverá passar pelo firewall </a:t>
            </a:r>
          </a:p>
          <a:p>
            <a:pPr lvl="1">
              <a:spcBef>
                <a:spcPts val="1250"/>
              </a:spcBef>
              <a:buBlip>
                <a:blip r:embed="rId4"/>
              </a:buBlip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1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Somente tráfego autorizado de acordo com a política de segurança local deverá ter permissão de passar pelo firewall</a:t>
            </a:r>
          </a:p>
          <a:p>
            <a:pPr lvl="1">
              <a:spcBef>
                <a:spcPts val="1250"/>
              </a:spcBef>
              <a:buBlip>
                <a:blip r:embed="rId4"/>
              </a:buBlip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1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O próprio firewall deve ser imune a invasões</a:t>
            </a:r>
          </a:p>
        </p:txBody>
      </p:sp>
      <p:sp>
        <p:nvSpPr>
          <p:cNvPr id="5141" name="Text Box 21"/>
          <p:cNvSpPr txBox="1">
            <a:spLocks noChangeArrowheads="1"/>
          </p:cNvSpPr>
          <p:nvPr/>
        </p:nvSpPr>
        <p:spPr bwMode="auto">
          <a:xfrm>
            <a:off x="5591175" y="4292601"/>
            <a:ext cx="4681538" cy="2295525"/>
          </a:xfrm>
          <a:prstGeom prst="rect">
            <a:avLst/>
          </a:prstGeom>
          <a:solidFill>
            <a:srgbClr val="FFCC99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Black" pitchFamily="34" charset="0"/>
              </a:rPr>
              <a:t>O objetivo de um firewall é previnir que usuários não-autorizados acessem recursos na rede interna e que acessem recursos externos indesejados</a:t>
            </a:r>
          </a:p>
        </p:txBody>
      </p:sp>
    </p:spTree>
    <p:extLst>
      <p:ext uri="{BB962C8B-B14F-4D97-AF65-F5344CB8AC3E}">
        <p14:creationId xmlns:p14="http://schemas.microsoft.com/office/powerpoint/2010/main" val="11269913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4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4818061" y="662807"/>
            <a:ext cx="2555875" cy="714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398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91139" name="Text Box 3"/>
          <p:cNvSpPr txBox="1">
            <a:spLocks noChangeArrowheads="1"/>
          </p:cNvSpPr>
          <p:nvPr/>
        </p:nvSpPr>
        <p:spPr bwMode="auto">
          <a:xfrm>
            <a:off x="5227086" y="0"/>
            <a:ext cx="5219700" cy="52540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spcBef>
                <a:spcPts val="1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Histórico</a:t>
            </a:r>
          </a:p>
        </p:txBody>
      </p:sp>
      <p:sp>
        <p:nvSpPr>
          <p:cNvPr id="91140" name="Text Box 4"/>
          <p:cNvSpPr txBox="1">
            <a:spLocks noChangeArrowheads="1"/>
          </p:cNvSpPr>
          <p:nvPr/>
        </p:nvSpPr>
        <p:spPr bwMode="auto">
          <a:xfrm>
            <a:off x="0" y="1014527"/>
            <a:ext cx="12191999" cy="450597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/>
          <a:p>
            <a:pPr>
              <a:spcBef>
                <a:spcPts val="1250"/>
              </a:spcBef>
              <a:buBlip>
                <a:blip r:embed="rId4"/>
              </a:buBlip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 </a:t>
            </a: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1987-1988 – É publicado um artigo pela empresa Digital </a:t>
            </a:r>
            <a:r>
              <a:rPr lang="pt-BR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Equipament</a:t>
            </a: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 Corporation (DEC) sobre um modelo de filtragem de pacotes (</a:t>
            </a:r>
            <a:r>
              <a:rPr lang="pt-BR" sz="2000" b="1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stateless</a:t>
            </a: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)</a:t>
            </a:r>
          </a:p>
          <a:p>
            <a:pPr>
              <a:spcBef>
                <a:spcPts val="1250"/>
              </a:spcBef>
              <a:buBlip>
                <a:blip r:embed="rId4"/>
              </a:buBlip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 1989-1990 – Começam a aparecer as primeiras tentativas de firewall </a:t>
            </a:r>
            <a:r>
              <a:rPr lang="pt-BR" sz="2000" b="1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stateful</a:t>
            </a:r>
            <a:endParaRPr lang="pt-BR" sz="2000" b="1" i="1" dirty="0">
              <a:effectLst>
                <a:outerShdw blurRad="38100" dist="38100" dir="2700000" algn="tl">
                  <a:srgbClr val="C0C0C0"/>
                </a:outerShdw>
              </a:effectLst>
              <a:latin typeface="Arial Black" pitchFamily="34" charset="0"/>
            </a:endParaRPr>
          </a:p>
          <a:p>
            <a:pPr>
              <a:spcBef>
                <a:spcPts val="1250"/>
              </a:spcBef>
              <a:buBlip>
                <a:blip r:embed="rId4"/>
              </a:buBlip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000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 </a:t>
            </a: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1991 – O primeiro firewall comercial DEC SEAL, baseado em proxies de aplicações</a:t>
            </a:r>
          </a:p>
          <a:p>
            <a:pPr>
              <a:spcBef>
                <a:spcPts val="1250"/>
              </a:spcBef>
              <a:buBlip>
                <a:blip r:embed="rId4"/>
              </a:buBlip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 1992 – Lançado o firewall comercial da empresa </a:t>
            </a:r>
            <a:r>
              <a:rPr lang="pt-BR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CheckPoint</a:t>
            </a: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, o Firewall-1</a:t>
            </a:r>
          </a:p>
          <a:p>
            <a:pPr>
              <a:spcBef>
                <a:spcPts val="1250"/>
              </a:spcBef>
              <a:buBlip>
                <a:blip r:embed="rId4"/>
              </a:buBlip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 1993 – FreeBSD </a:t>
            </a:r>
            <a:r>
              <a:rPr lang="pt-BR" sz="20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ipfilter</a:t>
            </a:r>
            <a:endParaRPr lang="pt-BR" sz="2000" b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 Black" pitchFamily="34" charset="0"/>
            </a:endParaRPr>
          </a:p>
          <a:p>
            <a:pPr>
              <a:spcBef>
                <a:spcPts val="1250"/>
              </a:spcBef>
              <a:buBlip>
                <a:blip r:embed="rId4"/>
              </a:buBlip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 1994 – FreeBSD </a:t>
            </a:r>
            <a:r>
              <a:rPr lang="pt-BR" sz="20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ipfw</a:t>
            </a: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, avanços em relação ao </a:t>
            </a:r>
            <a:r>
              <a:rPr lang="pt-BR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ipfilter</a:t>
            </a: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 Black" pitchFamily="34" charset="0"/>
            </a:endParaRPr>
          </a:p>
          <a:p>
            <a:pPr>
              <a:spcBef>
                <a:spcPts val="1250"/>
              </a:spcBef>
              <a:buBlip>
                <a:blip r:embed="rId4"/>
              </a:buBlip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 1995 - Linux </a:t>
            </a:r>
            <a:r>
              <a:rPr lang="pt-BR" sz="20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ipfwadm</a:t>
            </a: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, baseado no </a:t>
            </a:r>
            <a:r>
              <a:rPr lang="pt-BR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ipfw</a:t>
            </a: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 do FreeBSD, no Kernel 1.2.1 do Linux</a:t>
            </a:r>
          </a:p>
          <a:p>
            <a:pPr>
              <a:spcBef>
                <a:spcPts val="1250"/>
              </a:spcBef>
              <a:buBlip>
                <a:blip r:embed="rId4"/>
              </a:buBlip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 1997 – Linux </a:t>
            </a:r>
            <a:r>
              <a:rPr lang="pt-BR" sz="20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ipchains</a:t>
            </a: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, evolução do </a:t>
            </a:r>
            <a:r>
              <a:rPr lang="pt-BR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ipfwadm</a:t>
            </a: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 Black" pitchFamily="34" charset="0"/>
            </a:endParaRPr>
          </a:p>
          <a:p>
            <a:pPr>
              <a:spcBef>
                <a:spcPts val="1250"/>
              </a:spcBef>
              <a:buBlip>
                <a:blip r:embed="rId4"/>
              </a:buBlip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 1998 – Linux </a:t>
            </a:r>
            <a:r>
              <a:rPr lang="pt-BR" sz="20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iptables</a:t>
            </a:r>
            <a:r>
              <a:rPr lang="pt-BR" sz="2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 (</a:t>
            </a:r>
            <a:r>
              <a:rPr lang="pt-BR" sz="20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NetFilter</a:t>
            </a:r>
            <a:r>
              <a:rPr lang="pt-BR" sz="2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)</a:t>
            </a: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, evolução do </a:t>
            </a:r>
            <a:r>
              <a:rPr lang="pt-BR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ipchains</a:t>
            </a: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 com recursos de </a:t>
            </a:r>
            <a:r>
              <a:rPr lang="pt-BR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statefull</a:t>
            </a: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52610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ChangeArrowheads="1"/>
          </p:cNvSpPr>
          <p:nvPr/>
        </p:nvSpPr>
        <p:spPr bwMode="auto">
          <a:xfrm>
            <a:off x="1524001" y="549275"/>
            <a:ext cx="2555875" cy="714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398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89091" name="Text Box 3"/>
          <p:cNvSpPr txBox="1">
            <a:spLocks noChangeArrowheads="1"/>
          </p:cNvSpPr>
          <p:nvPr/>
        </p:nvSpPr>
        <p:spPr bwMode="auto">
          <a:xfrm>
            <a:off x="1524000" y="1"/>
            <a:ext cx="5219700" cy="52540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spcBef>
                <a:spcPts val="1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Tipos de Firewall</a:t>
            </a:r>
          </a:p>
        </p:txBody>
      </p:sp>
      <p:sp>
        <p:nvSpPr>
          <p:cNvPr id="89092" name="Text Box 4"/>
          <p:cNvSpPr txBox="1">
            <a:spLocks noChangeArrowheads="1"/>
          </p:cNvSpPr>
          <p:nvPr/>
        </p:nvSpPr>
        <p:spPr bwMode="auto">
          <a:xfrm>
            <a:off x="1774825" y="765176"/>
            <a:ext cx="8497888" cy="569348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spcBef>
                <a:spcPts val="1250"/>
              </a:spcBef>
              <a:buBlip>
                <a:blip r:embed="rId4"/>
              </a:buBlip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 </a:t>
            </a:r>
            <a:r>
              <a:rPr lang="pt-BR" sz="24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Stateless (Packet Filter)</a:t>
            </a:r>
          </a:p>
          <a:p>
            <a:pPr lvl="1">
              <a:spcBef>
                <a:spcPts val="1250"/>
              </a:spcBef>
              <a:buBlip>
                <a:blip r:embed="rId4"/>
              </a:buBlip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1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Filtragem de pacotes, sem analisar o estado da conexão</a:t>
            </a:r>
          </a:p>
          <a:p>
            <a:pPr>
              <a:spcBef>
                <a:spcPts val="1250"/>
              </a:spcBef>
              <a:buBlip>
                <a:blip r:embed="rId4"/>
              </a:buBlip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1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 </a:t>
            </a:r>
            <a:r>
              <a:rPr lang="pt-BR" sz="24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Stateful</a:t>
            </a:r>
          </a:p>
          <a:p>
            <a:pPr lvl="1">
              <a:spcBef>
                <a:spcPts val="1250"/>
              </a:spcBef>
              <a:buBlip>
                <a:blip r:embed="rId4"/>
              </a:buBlip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1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Filtragem de pacotes, analisando o estado da conexão (TCP e UDP)</a:t>
            </a:r>
          </a:p>
          <a:p>
            <a:pPr>
              <a:spcBef>
                <a:spcPts val="1250"/>
              </a:spcBef>
              <a:buBlip>
                <a:blip r:embed="rId4"/>
              </a:buBlip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1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 </a:t>
            </a:r>
            <a:r>
              <a:rPr lang="pt-BR" sz="24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Proxy de aplicação</a:t>
            </a:r>
          </a:p>
          <a:p>
            <a:pPr lvl="1">
              <a:spcBef>
                <a:spcPts val="1250"/>
              </a:spcBef>
              <a:buBlip>
                <a:blip r:embed="rId4"/>
              </a:buBlip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1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Filtragem de acordo com o protocolo da camada de aplicação</a:t>
            </a:r>
          </a:p>
          <a:p>
            <a:pPr>
              <a:spcBef>
                <a:spcPts val="1250"/>
              </a:spcBef>
              <a:buBlip>
                <a:blip r:embed="rId4"/>
              </a:buBlip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1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 </a:t>
            </a:r>
            <a:r>
              <a:rPr lang="pt-BR" sz="24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Firewall de aplicação</a:t>
            </a:r>
          </a:p>
          <a:p>
            <a:pPr lvl="1">
              <a:spcBef>
                <a:spcPts val="1250"/>
              </a:spcBef>
              <a:buBlip>
                <a:blip r:embed="rId4"/>
              </a:buBlip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1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Filtragem somente pelo endereço IP de origem, mais simples que os outros tipos</a:t>
            </a:r>
          </a:p>
        </p:txBody>
      </p:sp>
    </p:spTree>
    <p:extLst>
      <p:ext uri="{BB962C8B-B14F-4D97-AF65-F5344CB8AC3E}">
        <p14:creationId xmlns:p14="http://schemas.microsoft.com/office/powerpoint/2010/main" val="217902165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ChangeArrowheads="1"/>
          </p:cNvSpPr>
          <p:nvPr/>
        </p:nvSpPr>
        <p:spPr bwMode="auto">
          <a:xfrm>
            <a:off x="1524001" y="549275"/>
            <a:ext cx="2555875" cy="714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398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95235" name="Text Box 3"/>
          <p:cNvSpPr txBox="1">
            <a:spLocks noChangeArrowheads="1"/>
          </p:cNvSpPr>
          <p:nvPr/>
        </p:nvSpPr>
        <p:spPr bwMode="auto">
          <a:xfrm>
            <a:off x="1524000" y="1"/>
            <a:ext cx="5219700" cy="52540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spcBef>
                <a:spcPts val="1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Protocolos de Rede</a:t>
            </a:r>
          </a:p>
        </p:txBody>
      </p:sp>
      <p:sp>
        <p:nvSpPr>
          <p:cNvPr id="95236" name="Text Box 4"/>
          <p:cNvSpPr txBox="1">
            <a:spLocks noChangeArrowheads="1"/>
          </p:cNvSpPr>
          <p:nvPr/>
        </p:nvSpPr>
        <p:spPr bwMode="auto">
          <a:xfrm>
            <a:off x="1992314" y="908050"/>
            <a:ext cx="8351837" cy="552677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spcBef>
                <a:spcPts val="1250"/>
              </a:spcBef>
              <a:buBlip>
                <a:blip r:embed="rId4"/>
              </a:buBlip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 </a:t>
            </a:r>
            <a:r>
              <a:rPr lang="pt-BR" sz="2400" b="1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O firewall deverá inspecionar os pacotes de acordo com as regras e políticas configuradas</a:t>
            </a:r>
          </a:p>
          <a:p>
            <a:pPr>
              <a:spcBef>
                <a:spcPts val="1250"/>
              </a:spcBef>
              <a:buBlip>
                <a:blip r:embed="rId4"/>
              </a:buBlip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1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 Os cabeçalhos dos pacotes da camada de rede e de transporte são normalmente inspecionados</a:t>
            </a:r>
          </a:p>
          <a:p>
            <a:pPr lvl="1">
              <a:spcBef>
                <a:spcPts val="1250"/>
              </a:spcBef>
              <a:buBlip>
                <a:blip r:embed="rId4"/>
              </a:buBlip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1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Endereços IP de origem e destino</a:t>
            </a:r>
          </a:p>
          <a:p>
            <a:pPr lvl="1">
              <a:spcBef>
                <a:spcPts val="1250"/>
              </a:spcBef>
              <a:buBlip>
                <a:blip r:embed="rId4"/>
              </a:buBlip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1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Protocolos da camada de rede: ICMP, IGRP, ...</a:t>
            </a:r>
          </a:p>
          <a:p>
            <a:pPr lvl="1">
              <a:spcBef>
                <a:spcPts val="1250"/>
              </a:spcBef>
              <a:buBlip>
                <a:blip r:embed="rId4"/>
              </a:buBlip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1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 Protocolos da camada de transporte: TCP e UDP</a:t>
            </a:r>
          </a:p>
          <a:p>
            <a:pPr lvl="1">
              <a:spcBef>
                <a:spcPts val="1250"/>
              </a:spcBef>
              <a:buBlip>
                <a:blip r:embed="rId4"/>
              </a:buBlip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1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 Portas de comunicação de origem e destino</a:t>
            </a:r>
          </a:p>
          <a:p>
            <a:pPr lvl="1">
              <a:spcBef>
                <a:spcPts val="1250"/>
              </a:spcBef>
              <a:buBlip>
                <a:blip r:embed="rId4"/>
              </a:buBlip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1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 Flags do protocolo TCP (</a:t>
            </a:r>
            <a:r>
              <a:rPr lang="pt-BR" sz="24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stateful</a:t>
            </a:r>
            <a:r>
              <a:rPr lang="pt-BR" sz="2400" b="1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2583426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ChangeArrowheads="1"/>
          </p:cNvSpPr>
          <p:nvPr/>
        </p:nvSpPr>
        <p:spPr bwMode="auto">
          <a:xfrm>
            <a:off x="1524001" y="549275"/>
            <a:ext cx="2555875" cy="714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398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97283" name="Text Box 3"/>
          <p:cNvSpPr txBox="1">
            <a:spLocks noChangeArrowheads="1"/>
          </p:cNvSpPr>
          <p:nvPr/>
        </p:nvSpPr>
        <p:spPr bwMode="auto">
          <a:xfrm>
            <a:off x="1524000" y="1"/>
            <a:ext cx="5219700" cy="52540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spcBef>
                <a:spcPts val="1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Protocolos de Rede</a:t>
            </a:r>
          </a:p>
        </p:txBody>
      </p:sp>
      <p:sp>
        <p:nvSpPr>
          <p:cNvPr id="97284" name="Text Box 4"/>
          <p:cNvSpPr txBox="1">
            <a:spLocks noChangeArrowheads="1"/>
          </p:cNvSpPr>
          <p:nvPr/>
        </p:nvSpPr>
        <p:spPr bwMode="auto">
          <a:xfrm>
            <a:off x="1992314" y="908050"/>
            <a:ext cx="8351837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spcBef>
                <a:spcPts val="1250"/>
              </a:spcBef>
              <a:buBlip>
                <a:blip r:embed="rId4"/>
              </a:buBlip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 </a:t>
            </a:r>
            <a:r>
              <a:rPr lang="pt-BR" sz="2400" b="1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Protocolo IP </a:t>
            </a:r>
          </a:p>
        </p:txBody>
      </p:sp>
      <p:pic>
        <p:nvPicPr>
          <p:cNvPr id="9728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51585" y="1556793"/>
            <a:ext cx="7172325" cy="403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0825477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1524001" y="549275"/>
            <a:ext cx="2555875" cy="714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398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99331" name="Text Box 3"/>
          <p:cNvSpPr txBox="1">
            <a:spLocks noChangeArrowheads="1"/>
          </p:cNvSpPr>
          <p:nvPr/>
        </p:nvSpPr>
        <p:spPr bwMode="auto">
          <a:xfrm>
            <a:off x="1524000" y="1"/>
            <a:ext cx="5219700" cy="52540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spcBef>
                <a:spcPts val="1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Protocolos de Rede</a:t>
            </a:r>
          </a:p>
        </p:txBody>
      </p:sp>
      <p:sp>
        <p:nvSpPr>
          <p:cNvPr id="99336" name="Text Box 8"/>
          <p:cNvSpPr txBox="1">
            <a:spLocks noChangeArrowheads="1"/>
          </p:cNvSpPr>
          <p:nvPr/>
        </p:nvSpPr>
        <p:spPr bwMode="auto">
          <a:xfrm>
            <a:off x="1992314" y="836613"/>
            <a:ext cx="8351837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spcBef>
                <a:spcPts val="1250"/>
              </a:spcBef>
              <a:buBlip>
                <a:blip r:embed="rId4"/>
              </a:buBlip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 </a:t>
            </a:r>
            <a:r>
              <a:rPr lang="pt-BR" sz="2400" b="1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Protocolo ICMP</a:t>
            </a:r>
          </a:p>
        </p:txBody>
      </p:sp>
      <p:pic>
        <p:nvPicPr>
          <p:cNvPr id="99338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40014" y="4005263"/>
            <a:ext cx="6086475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9339" name="Picture 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95550" y="1484314"/>
            <a:ext cx="6408738" cy="237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8505773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ChangeArrowheads="1"/>
          </p:cNvSpPr>
          <p:nvPr/>
        </p:nvSpPr>
        <p:spPr bwMode="auto">
          <a:xfrm>
            <a:off x="1524001" y="549275"/>
            <a:ext cx="2555875" cy="714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398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101379" name="Text Box 3"/>
          <p:cNvSpPr txBox="1">
            <a:spLocks noChangeArrowheads="1"/>
          </p:cNvSpPr>
          <p:nvPr/>
        </p:nvSpPr>
        <p:spPr bwMode="auto">
          <a:xfrm>
            <a:off x="1524000" y="1"/>
            <a:ext cx="5219700" cy="52540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spcBef>
                <a:spcPts val="1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Protocolos de Rede</a:t>
            </a:r>
          </a:p>
        </p:txBody>
      </p:sp>
      <p:sp>
        <p:nvSpPr>
          <p:cNvPr id="101382" name="Text Box 6"/>
          <p:cNvSpPr txBox="1">
            <a:spLocks noChangeArrowheads="1"/>
          </p:cNvSpPr>
          <p:nvPr/>
        </p:nvSpPr>
        <p:spPr bwMode="auto">
          <a:xfrm>
            <a:off x="1992314" y="836613"/>
            <a:ext cx="8351837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spcBef>
                <a:spcPts val="1250"/>
              </a:spcBef>
              <a:buBlip>
                <a:blip r:embed="rId4"/>
              </a:buBlip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 </a:t>
            </a:r>
            <a:r>
              <a:rPr lang="pt-BR" sz="2400" b="1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Protocolo UDP</a:t>
            </a:r>
          </a:p>
        </p:txBody>
      </p:sp>
      <p:pic>
        <p:nvPicPr>
          <p:cNvPr id="101386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08214" y="1484314"/>
            <a:ext cx="7488237" cy="237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1387" name="Picture 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24114" y="4365625"/>
            <a:ext cx="7056437" cy="142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9070412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ChangeArrowheads="1"/>
          </p:cNvSpPr>
          <p:nvPr/>
        </p:nvSpPr>
        <p:spPr bwMode="auto">
          <a:xfrm>
            <a:off x="1524001" y="549275"/>
            <a:ext cx="2555875" cy="714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398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103427" name="Text Box 3"/>
          <p:cNvSpPr txBox="1">
            <a:spLocks noChangeArrowheads="1"/>
          </p:cNvSpPr>
          <p:nvPr/>
        </p:nvSpPr>
        <p:spPr bwMode="auto">
          <a:xfrm>
            <a:off x="1524000" y="1"/>
            <a:ext cx="5219700" cy="52540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spcBef>
                <a:spcPts val="1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Protocolos de Rede</a:t>
            </a:r>
          </a:p>
        </p:txBody>
      </p:sp>
      <p:sp>
        <p:nvSpPr>
          <p:cNvPr id="103430" name="Text Box 6"/>
          <p:cNvSpPr txBox="1">
            <a:spLocks noChangeArrowheads="1"/>
          </p:cNvSpPr>
          <p:nvPr/>
        </p:nvSpPr>
        <p:spPr bwMode="auto">
          <a:xfrm>
            <a:off x="1992314" y="836613"/>
            <a:ext cx="8351837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spcBef>
                <a:spcPts val="1250"/>
              </a:spcBef>
              <a:buBlip>
                <a:blip r:embed="rId4"/>
              </a:buBlip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 </a:t>
            </a:r>
            <a:r>
              <a:rPr lang="pt-BR" sz="2400" b="1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Protocolo TCP</a:t>
            </a:r>
          </a:p>
        </p:txBody>
      </p:sp>
      <p:pic>
        <p:nvPicPr>
          <p:cNvPr id="103434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20838" y="1268413"/>
            <a:ext cx="7715250" cy="3167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35" name="Picture 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6000" y="2352676"/>
            <a:ext cx="4572000" cy="431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2425898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ChangeArrowheads="1"/>
          </p:cNvSpPr>
          <p:nvPr/>
        </p:nvSpPr>
        <p:spPr bwMode="auto">
          <a:xfrm>
            <a:off x="1524001" y="549275"/>
            <a:ext cx="2555875" cy="714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398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93187" name="Text Box 3"/>
          <p:cNvSpPr txBox="1">
            <a:spLocks noChangeArrowheads="1"/>
          </p:cNvSpPr>
          <p:nvPr/>
        </p:nvSpPr>
        <p:spPr bwMode="auto">
          <a:xfrm>
            <a:off x="1524000" y="1"/>
            <a:ext cx="5219700" cy="52540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spcBef>
                <a:spcPts val="1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Projeto de Firewall</a:t>
            </a:r>
          </a:p>
        </p:txBody>
      </p:sp>
      <p:sp>
        <p:nvSpPr>
          <p:cNvPr id="93188" name="Text Box 4"/>
          <p:cNvSpPr txBox="1">
            <a:spLocks noChangeArrowheads="1"/>
          </p:cNvSpPr>
          <p:nvPr/>
        </p:nvSpPr>
        <p:spPr bwMode="auto">
          <a:xfrm>
            <a:off x="1919288" y="1052514"/>
            <a:ext cx="8208962" cy="54908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spcBef>
                <a:spcPts val="1250"/>
              </a:spcBef>
              <a:buBlip>
                <a:blip r:embed="rId4"/>
              </a:buBlip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 Política de r</a:t>
            </a:r>
            <a:r>
              <a:rPr lang="pt-BR" sz="2400" b="1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egras</a:t>
            </a:r>
          </a:p>
          <a:p>
            <a:pPr lvl="1">
              <a:spcBef>
                <a:spcPts val="1250"/>
              </a:spcBef>
              <a:buBlip>
                <a:blip r:embed="rId4"/>
              </a:buBlip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1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O que não é expressamente </a:t>
            </a:r>
            <a:r>
              <a:rPr lang="pt-BR" sz="24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permitido</a:t>
            </a:r>
            <a:r>
              <a:rPr lang="pt-BR" sz="2400" b="1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 é </a:t>
            </a:r>
            <a:r>
              <a:rPr lang="pt-BR" sz="24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proibido</a:t>
            </a:r>
          </a:p>
          <a:p>
            <a:pPr lvl="1">
              <a:spcBef>
                <a:spcPts val="1250"/>
              </a:spcBef>
              <a:buBlip>
                <a:blip r:embed="rId4"/>
              </a:buBlip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1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O que não é expressamente </a:t>
            </a:r>
            <a:r>
              <a:rPr lang="pt-BR" sz="24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proibido</a:t>
            </a:r>
            <a:r>
              <a:rPr lang="pt-BR" sz="2400" b="1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 é </a:t>
            </a:r>
            <a:r>
              <a:rPr lang="pt-BR" sz="24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permitido</a:t>
            </a:r>
          </a:p>
          <a:p>
            <a:pPr lvl="1">
              <a:spcBef>
                <a:spcPts val="1250"/>
              </a:spcBef>
              <a:buBlip>
                <a:blip r:embed="rId4"/>
              </a:buBlip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Híbrido</a:t>
            </a:r>
          </a:p>
          <a:p>
            <a:pPr>
              <a:spcBef>
                <a:spcPts val="1250"/>
              </a:spcBef>
              <a:buBlip>
                <a:blip r:embed="rId4"/>
              </a:buBlip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 </a:t>
            </a:r>
            <a:r>
              <a:rPr lang="pt-BR" sz="2400" b="1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Zoneamento</a:t>
            </a:r>
          </a:p>
          <a:p>
            <a:pPr lvl="1">
              <a:spcBef>
                <a:spcPts val="1250"/>
              </a:spcBef>
              <a:buBlip>
                <a:blip r:embed="rId4"/>
              </a:buBlip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1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 Rede interna </a:t>
            </a:r>
          </a:p>
          <a:p>
            <a:pPr lvl="1">
              <a:spcBef>
                <a:spcPts val="1250"/>
              </a:spcBef>
              <a:buBlip>
                <a:blip r:embed="rId4"/>
              </a:buBlip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1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 Rede externa</a:t>
            </a:r>
          </a:p>
          <a:p>
            <a:pPr lvl="1">
              <a:spcBef>
                <a:spcPts val="1250"/>
              </a:spcBef>
              <a:buBlip>
                <a:blip r:embed="rId4"/>
              </a:buBlip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1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 DMZ </a:t>
            </a:r>
            <a:r>
              <a:rPr lang="pt-BR" sz="24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(Demilitarized Zone)</a:t>
            </a:r>
          </a:p>
          <a:p>
            <a:pPr>
              <a:spcBef>
                <a:spcPts val="1250"/>
              </a:spcBef>
              <a:buBlip>
                <a:blip r:embed="rId4"/>
              </a:buBlip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 Tipo de firewall</a:t>
            </a:r>
          </a:p>
        </p:txBody>
      </p:sp>
    </p:spTree>
    <p:extLst>
      <p:ext uri="{BB962C8B-B14F-4D97-AF65-F5344CB8AC3E}">
        <p14:creationId xmlns:p14="http://schemas.microsoft.com/office/powerpoint/2010/main" val="278420130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03512" y="1268761"/>
            <a:ext cx="8475662" cy="460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455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3D44C79-2A52-462E-96EF-54005C2BF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08" y="57150"/>
            <a:ext cx="10844214" cy="226198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B1E3141-A5B0-4C6B-86F5-005DD5183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337" y="1974574"/>
            <a:ext cx="9077325" cy="404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1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ChangeArrowheads="1"/>
          </p:cNvSpPr>
          <p:nvPr/>
        </p:nvSpPr>
        <p:spPr bwMode="auto">
          <a:xfrm>
            <a:off x="1524001" y="549275"/>
            <a:ext cx="2555875" cy="714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398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62467" name="Text Box 3"/>
          <p:cNvSpPr txBox="1">
            <a:spLocks noChangeArrowheads="1"/>
          </p:cNvSpPr>
          <p:nvPr/>
        </p:nvSpPr>
        <p:spPr bwMode="auto">
          <a:xfrm>
            <a:off x="1524000" y="1"/>
            <a:ext cx="5219700" cy="52540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spcBef>
                <a:spcPts val="1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Aplicações</a:t>
            </a:r>
          </a:p>
        </p:txBody>
      </p:sp>
      <p:sp>
        <p:nvSpPr>
          <p:cNvPr id="62469" name="Text Box 5"/>
          <p:cNvSpPr txBox="1">
            <a:spLocks noChangeArrowheads="1"/>
          </p:cNvSpPr>
          <p:nvPr/>
        </p:nvSpPr>
        <p:spPr bwMode="auto">
          <a:xfrm>
            <a:off x="1631950" y="804864"/>
            <a:ext cx="8928100" cy="314406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spcBef>
                <a:spcPts val="1250"/>
              </a:spcBef>
              <a:buBlip>
                <a:blip r:embed="rId4"/>
              </a:buBlip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 Microsoft Windows XP</a:t>
            </a:r>
          </a:p>
          <a:p>
            <a:pPr>
              <a:spcBef>
                <a:spcPts val="1250"/>
              </a:spcBef>
              <a:buBlip>
                <a:blip r:embed="rId4"/>
              </a:buBlip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 Personal Firewall</a:t>
            </a:r>
          </a:p>
          <a:p>
            <a:pPr lvl="1">
              <a:spcBef>
                <a:spcPts val="1250"/>
              </a:spcBef>
              <a:buBlip>
                <a:blip r:embed="rId4"/>
              </a:buBlip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ZoneAlarm</a:t>
            </a:r>
          </a:p>
          <a:p>
            <a:pPr>
              <a:spcBef>
                <a:spcPts val="1250"/>
              </a:spcBef>
              <a:buBlip>
                <a:blip r:embed="rId4"/>
              </a:buBlip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 Microsoft Windows 7</a:t>
            </a:r>
          </a:p>
          <a:p>
            <a:pPr>
              <a:spcBef>
                <a:spcPts val="1250"/>
              </a:spcBef>
              <a:buBlip>
                <a:blip r:embed="rId4"/>
              </a:buBlip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 Modem/Router ADSL</a:t>
            </a:r>
          </a:p>
          <a:p>
            <a:pPr>
              <a:spcBef>
                <a:spcPts val="1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pt-BR" sz="2400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 Black" pitchFamily="34" charset="0"/>
            </a:endParaRPr>
          </a:p>
        </p:txBody>
      </p:sp>
      <p:pic>
        <p:nvPicPr>
          <p:cNvPr id="62474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88164" y="115889"/>
            <a:ext cx="3495675" cy="421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2475" name="Picture 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00600" y="1484314"/>
            <a:ext cx="5715000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2476" name="Picture 1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47851" y="1844675"/>
            <a:ext cx="5934075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2477" name="Picture 1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279650" y="765175"/>
            <a:ext cx="7704138" cy="538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2478" name="Picture 1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071813" y="908051"/>
            <a:ext cx="6972300" cy="562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2479" name="Picture 1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855913" y="908051"/>
            <a:ext cx="6972300" cy="562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2480" name="Picture 16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631950" y="476250"/>
            <a:ext cx="8680450" cy="607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506118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2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2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2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62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2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2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2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2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2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2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2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24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24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2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2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ChangeArrowheads="1"/>
          </p:cNvSpPr>
          <p:nvPr/>
        </p:nvSpPr>
        <p:spPr bwMode="auto">
          <a:xfrm>
            <a:off x="1524001" y="549275"/>
            <a:ext cx="2555875" cy="714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398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107523" name="Text Box 3"/>
          <p:cNvSpPr txBox="1">
            <a:spLocks noChangeArrowheads="1"/>
          </p:cNvSpPr>
          <p:nvPr/>
        </p:nvSpPr>
        <p:spPr bwMode="auto">
          <a:xfrm>
            <a:off x="1524000" y="1"/>
            <a:ext cx="5219700" cy="52540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spcBef>
                <a:spcPts val="1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Aplicações</a:t>
            </a:r>
          </a:p>
        </p:txBody>
      </p:sp>
      <p:sp>
        <p:nvSpPr>
          <p:cNvPr id="107525" name="Text Box 5"/>
          <p:cNvSpPr txBox="1">
            <a:spLocks noChangeArrowheads="1"/>
          </p:cNvSpPr>
          <p:nvPr/>
        </p:nvSpPr>
        <p:spPr bwMode="auto">
          <a:xfrm>
            <a:off x="1631950" y="549275"/>
            <a:ext cx="8928100" cy="636033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spcBef>
                <a:spcPts val="1250"/>
              </a:spcBef>
              <a:buBlip>
                <a:blip r:embed="rId4"/>
              </a:buBlip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Linux </a:t>
            </a:r>
          </a:p>
          <a:p>
            <a:pPr lvl="1">
              <a:spcBef>
                <a:spcPts val="1250"/>
              </a:spcBef>
              <a:buBlip>
                <a:blip r:embed="rId4"/>
              </a:buBlip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Kernel 2.0 (ipfwadm)</a:t>
            </a:r>
          </a:p>
          <a:p>
            <a:pPr lvl="1">
              <a:spcBef>
                <a:spcPts val="1250"/>
              </a:spcBef>
              <a:buBlip>
                <a:blip r:embed="rId4"/>
              </a:buBlip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Kernel 2.2 (ipchains)</a:t>
            </a:r>
          </a:p>
          <a:p>
            <a:pPr lvl="1">
              <a:spcBef>
                <a:spcPts val="1250"/>
              </a:spcBef>
              <a:buBlip>
                <a:blip r:embed="rId4"/>
              </a:buBlip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Kernel 2.4 e 2.6 (iptables)</a:t>
            </a:r>
          </a:p>
          <a:p>
            <a:pPr>
              <a:spcBef>
                <a:spcPts val="1250"/>
              </a:spcBef>
              <a:buBlip>
                <a:blip r:embed="rId4"/>
              </a:buBlip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 FreeBSD</a:t>
            </a:r>
          </a:p>
          <a:p>
            <a:pPr lvl="1">
              <a:spcBef>
                <a:spcPts val="1250"/>
              </a:spcBef>
              <a:buBlip>
                <a:blip r:embed="rId4"/>
              </a:buBlip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IPF</a:t>
            </a:r>
          </a:p>
          <a:p>
            <a:pPr lvl="1">
              <a:spcBef>
                <a:spcPts val="1250"/>
              </a:spcBef>
              <a:buBlip>
                <a:blip r:embed="rId4"/>
              </a:buBlip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1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IPFW</a:t>
            </a:r>
          </a:p>
          <a:p>
            <a:pPr lvl="1">
              <a:spcBef>
                <a:spcPts val="1250"/>
              </a:spcBef>
              <a:buBlip>
                <a:blip r:embed="rId4"/>
              </a:buBlip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PF </a:t>
            </a:r>
          </a:p>
          <a:p>
            <a:pPr lvl="2">
              <a:spcBef>
                <a:spcPts val="1250"/>
              </a:spcBef>
              <a:buBlip>
                <a:blip r:embed="rId4"/>
              </a:buBlip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Pfsense (</a:t>
            </a:r>
            <a:r>
              <a:rPr lang="pt-BR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  <a:hlinkClick r:id="rId5"/>
              </a:rPr>
              <a:t>http://www.pfsense.org/</a:t>
            </a:r>
            <a:r>
              <a:rPr lang="pt-BR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)</a:t>
            </a:r>
          </a:p>
          <a:p>
            <a:pPr lvl="3">
              <a:spcBef>
                <a:spcPts val="1250"/>
              </a:spcBef>
              <a:buBlip>
                <a:blip r:embed="rId4"/>
              </a:buBlip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 distribuição baseada no FreeBSD</a:t>
            </a:r>
          </a:p>
          <a:p>
            <a:pPr lvl="3">
              <a:spcBef>
                <a:spcPts val="1250"/>
              </a:spcBef>
              <a:buBlip>
                <a:blip r:embed="rId4"/>
              </a:buBlip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 configuração pelo navegador</a:t>
            </a:r>
          </a:p>
          <a:p>
            <a:pPr lvl="3">
              <a:spcBef>
                <a:spcPts val="1250"/>
              </a:spcBef>
              <a:buBlip>
                <a:blip r:embed="rId4"/>
              </a:buBlip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 Disponível em LiveCD (~60MB)</a:t>
            </a:r>
          </a:p>
        </p:txBody>
      </p:sp>
    </p:spTree>
    <p:extLst>
      <p:ext uri="{BB962C8B-B14F-4D97-AF65-F5344CB8AC3E}">
        <p14:creationId xmlns:p14="http://schemas.microsoft.com/office/powerpoint/2010/main" val="280909603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1999" cy="663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2436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62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0289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1524000" y="0"/>
            <a:ext cx="3492500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spcBef>
                <a:spcPts val="1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Conclusão</a:t>
            </a:r>
          </a:p>
        </p:txBody>
      </p:sp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1919289" y="765175"/>
            <a:ext cx="8459787" cy="601151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spcBef>
                <a:spcPts val="1250"/>
              </a:spcBef>
              <a:buBlip>
                <a:blip r:embed="rId3"/>
              </a:buBlip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 </a:t>
            </a:r>
            <a:r>
              <a:rPr lang="pt-BR" sz="3200" b="1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Os firewalls são um importante recurso para aumentar a segurança dos hosts</a:t>
            </a:r>
          </a:p>
          <a:p>
            <a:pPr>
              <a:spcBef>
                <a:spcPts val="1250"/>
              </a:spcBef>
              <a:buBlip>
                <a:blip r:embed="rId3"/>
              </a:buBlip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3200" b="1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 Não é o único recurso de segurança</a:t>
            </a:r>
          </a:p>
          <a:p>
            <a:pPr>
              <a:spcBef>
                <a:spcPts val="1250"/>
              </a:spcBef>
              <a:buBlip>
                <a:blip r:embed="rId3"/>
              </a:buBlip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3200" b="1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 Existem diversos tipos e implementações, com ótimas alternativas em código-fonte aberto</a:t>
            </a:r>
          </a:p>
          <a:p>
            <a:pPr>
              <a:spcBef>
                <a:spcPts val="1250"/>
              </a:spcBef>
              <a:buBlip>
                <a:blip r:embed="rId3"/>
              </a:buBlip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3200" b="1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 Deve haver cuidado com o uso de firewalls em relação ao desempenho da rede</a:t>
            </a:r>
            <a:endParaRPr lang="pt-BR" sz="3200" b="1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 Black" pitchFamily="34" charset="0"/>
            </a:endParaRPr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1524001" y="549275"/>
            <a:ext cx="2555875" cy="71438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398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03450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0A4D61B-BA70-4BF3-B810-8DE36D6D9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247815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AC03367-61DD-4232-858F-B38EDA80E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90191"/>
            <a:ext cx="12192000" cy="396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5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3E570A4-4FA6-4475-8097-7FA0453A9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63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5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3B20425-EBA4-4975-AA43-7AAF6CFDDBE7}"/>
              </a:ext>
            </a:extLst>
          </p:cNvPr>
          <p:cNvSpPr txBox="1"/>
          <p:nvPr/>
        </p:nvSpPr>
        <p:spPr>
          <a:xfrm>
            <a:off x="3390942" y="209550"/>
            <a:ext cx="5410116" cy="666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sz="3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A76CC27-E3FA-4246-A34C-DC91229C1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324678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14B2454-4B0F-4F0D-9575-5B7C9443E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11219"/>
            <a:ext cx="12192000" cy="303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7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3B20425-EBA4-4975-AA43-7AAF6CFDDBE7}"/>
              </a:ext>
            </a:extLst>
          </p:cNvPr>
          <p:cNvSpPr txBox="1"/>
          <p:nvPr/>
        </p:nvSpPr>
        <p:spPr>
          <a:xfrm>
            <a:off x="3390942" y="209550"/>
            <a:ext cx="5410116" cy="666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sz="3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BF93979-682B-4D14-BF23-0CAE9107A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84921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B354274-B097-47C7-A1BF-3E4A260A6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49216"/>
            <a:ext cx="12191999" cy="379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29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3B20425-EBA4-4975-AA43-7AAF6CFDDBE7}"/>
              </a:ext>
            </a:extLst>
          </p:cNvPr>
          <p:cNvSpPr txBox="1"/>
          <p:nvPr/>
        </p:nvSpPr>
        <p:spPr>
          <a:xfrm>
            <a:off x="3669237" y="655775"/>
            <a:ext cx="5410116" cy="666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sz="3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51E911F-7358-4E6E-A6A7-B921B2AFA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CAC14AC-EAD2-4688-AC27-CA17A4557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429000"/>
            <a:ext cx="12192001" cy="319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62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0A2BE26-B542-4501-8546-67EA06E81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65"/>
            <a:ext cx="12192000" cy="185530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F1C8730-B6D6-41E9-AA64-009B88171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3258"/>
            <a:ext cx="11940209" cy="157783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8FBE79A-CE85-4764-83E6-D85A8CDCF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23812"/>
            <a:ext cx="12192000" cy="157783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9ECE8D9-8753-4420-846E-9B577B5F49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5006838"/>
            <a:ext cx="12191999" cy="157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61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3B20425-EBA4-4975-AA43-7AAF6CFDDBE7}"/>
              </a:ext>
            </a:extLst>
          </p:cNvPr>
          <p:cNvSpPr txBox="1"/>
          <p:nvPr/>
        </p:nvSpPr>
        <p:spPr>
          <a:xfrm>
            <a:off x="3390942" y="209550"/>
            <a:ext cx="5410116" cy="666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sz="3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5C918C1-0A82-4BF1-8F70-E06544A11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247815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8A3F9EE-E8E8-4D24-9F8A-0FB208D6C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39" y="2478156"/>
            <a:ext cx="11105322" cy="404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9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3B20425-EBA4-4975-AA43-7AAF6CFDDBE7}"/>
              </a:ext>
            </a:extLst>
          </p:cNvPr>
          <p:cNvSpPr txBox="1"/>
          <p:nvPr/>
        </p:nvSpPr>
        <p:spPr>
          <a:xfrm>
            <a:off x="3390942" y="209550"/>
            <a:ext cx="5410116" cy="666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sz="3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8D4005B-7AD8-40C7-B78C-6BD63C46C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16727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F2BD5BD-A6D8-4E05-BD6A-F722BA106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62313"/>
            <a:ext cx="12192000" cy="338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8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3B20425-EBA4-4975-AA43-7AAF6CFDDBE7}"/>
              </a:ext>
            </a:extLst>
          </p:cNvPr>
          <p:cNvSpPr txBox="1"/>
          <p:nvPr/>
        </p:nvSpPr>
        <p:spPr>
          <a:xfrm>
            <a:off x="3390942" y="209550"/>
            <a:ext cx="5410116" cy="666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sz="3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CD12A37-0382-4BF1-8E8C-0D96757C7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257092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DDE9278-06FA-440C-9992-B8F2652CA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187" y="2663686"/>
            <a:ext cx="690562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70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3B20425-EBA4-4975-AA43-7AAF6CFDDBE7}"/>
              </a:ext>
            </a:extLst>
          </p:cNvPr>
          <p:cNvSpPr txBox="1"/>
          <p:nvPr/>
        </p:nvSpPr>
        <p:spPr>
          <a:xfrm>
            <a:off x="3390942" y="209550"/>
            <a:ext cx="5410116" cy="666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sz="3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FF8A7FE-DE4F-4AC6-A9E8-20023945B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93481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A5A6E74-F638-4612-99D4-996CE3D38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0715"/>
            <a:ext cx="12191999" cy="236551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788FF5C-22F0-4CF6-BC63-DAB952ED5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4552125"/>
            <a:ext cx="12191998" cy="209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1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06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503D698-4D00-4CB2-ACDC-4F7518D89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63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E364661-EF77-49B4-A6CD-171C2C804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5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6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54679C0-B692-4F36-ACC6-EA980FA9C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8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6F33FEA-1B61-4D3A-8833-E2FF61735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59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02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D374517-CF31-4372-B8B8-F065F0458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275645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7D007EB-68A0-4320-A8E3-CB30C2E59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47121"/>
            <a:ext cx="12192000" cy="216341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BAEFFC2-E7BA-4618-A303-2EF365E05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10538"/>
            <a:ext cx="12192000" cy="180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6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D7D5DC7-D938-4688-AE32-1DEA5125F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1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6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689</TotalTime>
  <Words>544</Words>
  <Application>Microsoft Office PowerPoint</Application>
  <PresentationFormat>Widescreen</PresentationFormat>
  <Paragraphs>76</Paragraphs>
  <Slides>34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39" baseType="lpstr">
      <vt:lpstr>Arial</vt:lpstr>
      <vt:lpstr>Arial Black</vt:lpstr>
      <vt:lpstr>Calibri</vt:lpstr>
      <vt:lpstr>Calibri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Fábio Ricardo de Sousa</dc:creator>
  <cp:lastModifiedBy>usuario</cp:lastModifiedBy>
  <cp:revision>59</cp:revision>
  <dcterms:created xsi:type="dcterms:W3CDTF">2021-01-29T11:30:57Z</dcterms:created>
  <dcterms:modified xsi:type="dcterms:W3CDTF">2022-01-10T12:39:15Z</dcterms:modified>
</cp:coreProperties>
</file>